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8" r:id="rId10"/>
    <p:sldId id="269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48D14-CDFD-4044-9F43-934A2FB02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HOMEOPATIA e sus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562EF7-C4A6-41AB-B574-7B689CE2A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 dirty="0">
                <a:solidFill>
                  <a:srgbClr val="FF0000"/>
                </a:solidFill>
              </a:rPr>
              <a:t>APROXIMAÇÕES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8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EF17-16D2-410C-B3AF-8160A131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RACIONALIDADES MÉDICAS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1E7CBA-A2B4-4FFA-B3B4-134FD57E9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Madel</a:t>
            </a:r>
            <a:r>
              <a:rPr lang="pt-BR" dirty="0"/>
              <a:t> T. Luz</a:t>
            </a:r>
          </a:p>
          <a:p>
            <a:r>
              <a:rPr lang="pt-BR" dirty="0"/>
              <a:t>6 dimensões – (Morfologia – Fisiologia – Doenças – Diagnose – Terapêutica – Cosmologia)</a:t>
            </a:r>
          </a:p>
          <a:p>
            <a:r>
              <a:rPr lang="pt-BR" dirty="0"/>
              <a:t>Biomedicina, Homeopatia, Medicina Chinesa, </a:t>
            </a:r>
            <a:r>
              <a:rPr lang="pt-BR" dirty="0" err="1"/>
              <a:t>Ayurveda</a:t>
            </a:r>
            <a:r>
              <a:rPr lang="pt-BR" dirty="0"/>
              <a:t>, Antroposofia. </a:t>
            </a:r>
          </a:p>
          <a:p>
            <a:r>
              <a:rPr lang="pt-BR" dirty="0"/>
              <a:t>Medicina compartilha algumas dimensões com a biomedicina</a:t>
            </a:r>
          </a:p>
          <a:p>
            <a:r>
              <a:rPr lang="pt-BR" dirty="0"/>
              <a:t>Importância da formação adequada. – clínica, </a:t>
            </a:r>
            <a:r>
              <a:rPr lang="pt-BR" dirty="0" err="1"/>
              <a:t>fisiopatogenia</a:t>
            </a:r>
            <a:r>
              <a:rPr lang="pt-BR" dirty="0"/>
              <a:t>, prognóstico, </a:t>
            </a:r>
            <a:r>
              <a:rPr lang="pt-BR" dirty="0" err="1"/>
              <a:t>etc</a:t>
            </a:r>
            <a:r>
              <a:rPr lang="pt-B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1800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04402-0623-4C37-BD18-4B8DC077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Possibilidades...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A5DB19-A547-446A-99AE-F9BDFF150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MFC ter o treinamento em Homeopatia </a:t>
            </a:r>
          </a:p>
          <a:p>
            <a:r>
              <a:rPr lang="pt-BR" dirty="0"/>
              <a:t>O Médico Especialista em Homeopatia – na retaguarda, dando suporte para as questões mais complexas. </a:t>
            </a:r>
          </a:p>
          <a:p>
            <a:r>
              <a:rPr lang="pt-BR" dirty="0"/>
              <a:t>Curso para MFC – em Homeopatia – FIOCRUZ – Brasília  </a:t>
            </a:r>
          </a:p>
          <a:p>
            <a:r>
              <a:rPr lang="pt-BR" dirty="0"/>
              <a:t>Fórum de Homeopatia no SUS – FIOCRUZ – AMHB </a:t>
            </a:r>
          </a:p>
          <a:p>
            <a:r>
              <a:rPr lang="pt-BR" dirty="0"/>
              <a:t>13/09/21 – A Homeopatia e as Políticas Públicas em Saúde</a:t>
            </a:r>
          </a:p>
          <a:p>
            <a:r>
              <a:rPr lang="pt-BR" dirty="0"/>
              <a:t>18/10/21 – A implementação da Homeopatia no SUS/APS</a:t>
            </a:r>
          </a:p>
          <a:p>
            <a:r>
              <a:rPr lang="pt-BR" dirty="0"/>
              <a:t>29/11/21 – Estratégias para o Fortalecimento da Homeopatia no SUS/APS</a:t>
            </a:r>
          </a:p>
        </p:txBody>
      </p:sp>
    </p:spTree>
    <p:extLst>
      <p:ext uri="{BB962C8B-B14F-4D97-AF65-F5344CB8AC3E}">
        <p14:creationId xmlns:p14="http://schemas.microsoft.com/office/powerpoint/2010/main" val="259774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C9C7C7D-7377-42B0-95C0-E281BEB4FC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sz="4800" dirty="0">
                <a:solidFill>
                  <a:srgbClr val="FFFF00"/>
                </a:solidFill>
                <a:highlight>
                  <a:srgbClr val="000080"/>
                </a:highlight>
              </a:rPr>
            </a:br>
            <a:br>
              <a:rPr lang="pt-BR" sz="4800" dirty="0">
                <a:solidFill>
                  <a:srgbClr val="FFFF00"/>
                </a:solidFill>
                <a:highlight>
                  <a:srgbClr val="000080"/>
                </a:highlight>
              </a:rPr>
            </a:br>
            <a:br>
              <a:rPr lang="pt-BR" sz="4800" dirty="0">
                <a:solidFill>
                  <a:srgbClr val="FFFF00"/>
                </a:solidFill>
                <a:highlight>
                  <a:srgbClr val="000080"/>
                </a:highlight>
              </a:rPr>
            </a:br>
            <a:r>
              <a:rPr lang="pt-BR" sz="8800" dirty="0">
                <a:solidFill>
                  <a:schemeClr val="bg1"/>
                </a:solidFill>
                <a:highlight>
                  <a:srgbClr val="000080"/>
                </a:highlight>
              </a:rPr>
              <a:t>UBUNTU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FA2521-4AD7-42E0-95B1-250612599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pt-BR" sz="3200" dirty="0"/>
              <a:t>“Eu sou porque nós somos.”</a:t>
            </a:r>
          </a:p>
          <a:p>
            <a:pPr algn="r"/>
            <a:r>
              <a:rPr lang="pt-BR" sz="2400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32600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FE3BB-268F-4CBD-9D9E-1288A01F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HOMEOPATIA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9DCCE4-1D3A-448C-A87A-109DAF5C6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Definição do MS contida no Caderno da Atenção Básica n°27 – Diretrizes do NASF</a:t>
            </a:r>
          </a:p>
          <a:p>
            <a:r>
              <a:rPr lang="pt-BR" sz="2400" dirty="0"/>
              <a:t>“... deve ser compreendida como um sistema médico complexo que tem como lei fundamental a cura pelo semelhante. Inclui a semiologia, diagnose e terapêutica próprias, embora compartilhe a fisiologia e anatomia com a medicina moderna.”</a:t>
            </a:r>
          </a:p>
          <a:p>
            <a:r>
              <a:rPr lang="pt-BR" sz="2400" dirty="0"/>
              <a:t>“ A Homeopatia contempla uma abordagem integral e dinâmica do processo saúde-adoecimento, com ação no campo dos agravos, promoção e recuperação da saúde, ...”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63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76306-1073-4FA1-A720-B1C1A43FC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PREVENÇÕES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9791EC-D248-49EB-B5FB-139C69BEB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Primária</a:t>
            </a:r>
          </a:p>
          <a:p>
            <a:r>
              <a:rPr lang="pt-BR" sz="2000" dirty="0"/>
              <a:t>Secundária</a:t>
            </a:r>
          </a:p>
          <a:p>
            <a:r>
              <a:rPr lang="pt-BR" sz="2000" dirty="0"/>
              <a:t>Terciária</a:t>
            </a:r>
          </a:p>
          <a:p>
            <a:r>
              <a:rPr lang="pt-BR" sz="2000" dirty="0"/>
              <a:t>Quaternária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982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32010-FF48-4000-B591-DD3DFE3D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INSERÇÃO no SUS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99CB79-AE88-4F47-B67A-F96EFCF40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ATENÇÃO PRIMÁRIA  – 71%</a:t>
            </a:r>
          </a:p>
          <a:p>
            <a:r>
              <a:rPr lang="pt-BR" dirty="0"/>
              <a:t>ATENÇÃO SECUNDÁRIA  – 24%</a:t>
            </a:r>
          </a:p>
          <a:p>
            <a:r>
              <a:rPr lang="pt-BR" dirty="0"/>
              <a:t>ATENÇÃO TERCIÁRIA – 5%</a:t>
            </a:r>
          </a:p>
        </p:txBody>
      </p:sp>
    </p:spTree>
    <p:extLst>
      <p:ext uri="{BB962C8B-B14F-4D97-AF65-F5344CB8AC3E}">
        <p14:creationId xmlns:p14="http://schemas.microsoft.com/office/powerpoint/2010/main" val="352262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FD965-1A00-4B51-A6A9-D34BA543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INSERÇÃO no SUS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24F25D-F90C-41CC-9BCB-94C4CBE0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Homeopatia é inserida ainda no INAMPS, em 1986 pelo ministro </a:t>
            </a:r>
            <a:r>
              <a:rPr lang="pt-BR" dirty="0" err="1"/>
              <a:t>Waldyr</a:t>
            </a:r>
            <a:r>
              <a:rPr lang="pt-BR" dirty="0"/>
              <a:t> Pires.</a:t>
            </a:r>
          </a:p>
          <a:p>
            <a:r>
              <a:rPr lang="pt-BR" dirty="0"/>
              <a:t>Na X CNS, foi aprovada a incorporação da Homeopatia no SUS e nessa época, grandes cidades criam serviços de Homeopatia no SUS – BH, Brasília, Juiz de Fora dentre outros. </a:t>
            </a:r>
          </a:p>
          <a:p>
            <a:r>
              <a:rPr lang="pt-BR" dirty="0"/>
              <a:t>Em 2004 é realizado o Fórum Nacional de Homeopatia, que serviu de base para a formulação da PNPIC – Política Nacional de Práticas Integrativas e Complementares em 2006. </a:t>
            </a:r>
          </a:p>
          <a:p>
            <a:r>
              <a:rPr lang="pt-BR" dirty="0"/>
              <a:t>Porém, depois disto, a Homeopatia cresceu pouco. (diretrizes não cumpridas)</a:t>
            </a:r>
          </a:p>
          <a:p>
            <a:r>
              <a:rPr lang="pt-BR" dirty="0"/>
              <a:t>Falta de financiamento adequado para pesquisas em Homeopatia é um fator dificultador. Menos trabalhos na área dificulta a sensibilização do gestor local. </a:t>
            </a:r>
          </a:p>
          <a:p>
            <a:r>
              <a:rPr lang="pt-BR" dirty="0"/>
              <a:t>Presença de preconceitos pela falta de conhecimento adequado.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359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BAEA7-C703-4FBD-B1A7-C1ED6067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Considerando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E1A97B-C53D-48A3-80F1-50212D2F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Universalidade</a:t>
            </a:r>
          </a:p>
          <a:p>
            <a:r>
              <a:rPr lang="pt-BR" sz="2000" dirty="0"/>
              <a:t>Integralidade</a:t>
            </a:r>
          </a:p>
          <a:p>
            <a:r>
              <a:rPr lang="pt-BR" sz="2000" dirty="0"/>
              <a:t>Equidade (individualização)</a:t>
            </a:r>
          </a:p>
          <a:p>
            <a:r>
              <a:rPr lang="pt-BR" sz="2000" dirty="0"/>
              <a:t>Cuidado</a:t>
            </a:r>
          </a:p>
          <a:p>
            <a:r>
              <a:rPr lang="pt-BR" sz="2000" dirty="0"/>
              <a:t>Idiossincrasias</a:t>
            </a:r>
          </a:p>
          <a:p>
            <a:r>
              <a:rPr lang="pt-BR" sz="2000" dirty="0"/>
              <a:t>Vínculo</a:t>
            </a:r>
          </a:p>
          <a:p>
            <a:r>
              <a:rPr lang="pt-BR" sz="2000" dirty="0" err="1"/>
              <a:t>Contrahegemonia</a:t>
            </a:r>
            <a:endParaRPr lang="pt-BR" sz="2000" dirty="0"/>
          </a:p>
          <a:p>
            <a:r>
              <a:rPr lang="pt-BR" sz="2000" dirty="0"/>
              <a:t>Tecnologia desarmada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25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72E69-232C-4BEE-83F0-BAE821FB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Equipe de saúde da família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1C518F-0E57-46D0-9A24-69CA3089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Universalidade</a:t>
            </a:r>
          </a:p>
          <a:p>
            <a:r>
              <a:rPr lang="pt-BR" sz="2000" dirty="0"/>
              <a:t>Integralidade</a:t>
            </a:r>
          </a:p>
          <a:p>
            <a:r>
              <a:rPr lang="pt-BR" sz="2000" dirty="0"/>
              <a:t>Equidade (individualização)</a:t>
            </a:r>
          </a:p>
          <a:p>
            <a:r>
              <a:rPr lang="pt-BR" sz="2000" dirty="0"/>
              <a:t>Cuidado</a:t>
            </a:r>
          </a:p>
          <a:p>
            <a:r>
              <a:rPr lang="pt-BR" sz="2000" dirty="0"/>
              <a:t>Idiossincrasias</a:t>
            </a:r>
          </a:p>
          <a:p>
            <a:r>
              <a:rPr lang="pt-BR" sz="2000" dirty="0"/>
              <a:t>Vínculo</a:t>
            </a:r>
          </a:p>
          <a:p>
            <a:r>
              <a:rPr lang="pt-BR" sz="2000" dirty="0" err="1"/>
              <a:t>Contrahegemonia</a:t>
            </a:r>
            <a:endParaRPr lang="pt-BR" sz="2000" dirty="0"/>
          </a:p>
          <a:p>
            <a:r>
              <a:rPr lang="pt-BR" sz="2000" dirty="0"/>
              <a:t>Tecnologia desarmada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273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D5511-31A2-44ED-A0CA-F5ED55BD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Equipe de saúde da família</a:t>
            </a:r>
            <a:br>
              <a:rPr lang="pt-BR" dirty="0"/>
            </a:br>
            <a:r>
              <a:rPr lang="pt-BR" dirty="0"/>
              <a:t>Homeopatia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0A8A9F-FED7-465D-A04B-5EF132B3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Universalidade</a:t>
            </a:r>
          </a:p>
          <a:p>
            <a:r>
              <a:rPr lang="pt-BR" sz="2000" dirty="0"/>
              <a:t>Integralidade</a:t>
            </a:r>
          </a:p>
          <a:p>
            <a:r>
              <a:rPr lang="pt-BR" sz="2000" dirty="0"/>
              <a:t>Equidade (individualização)</a:t>
            </a:r>
          </a:p>
          <a:p>
            <a:r>
              <a:rPr lang="pt-BR" sz="2000" dirty="0"/>
              <a:t>Cuidado</a:t>
            </a:r>
          </a:p>
          <a:p>
            <a:r>
              <a:rPr lang="pt-BR" sz="2000" dirty="0"/>
              <a:t>Idiossincrasias</a:t>
            </a:r>
          </a:p>
          <a:p>
            <a:r>
              <a:rPr lang="pt-BR" sz="2000" dirty="0"/>
              <a:t>Vínculo</a:t>
            </a:r>
          </a:p>
          <a:p>
            <a:r>
              <a:rPr lang="pt-BR" sz="2000" dirty="0" err="1"/>
              <a:t>Contrahegemonia</a:t>
            </a:r>
            <a:endParaRPr lang="pt-BR" sz="2000" dirty="0"/>
          </a:p>
          <a:p>
            <a:r>
              <a:rPr lang="pt-BR" sz="2000" dirty="0"/>
              <a:t>Tecnologia desarmada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284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E04DBD3-5734-4D0C-8F72-DCC9AF46DA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Ilness</a:t>
            </a:r>
            <a:r>
              <a:rPr lang="pt-BR" dirty="0"/>
              <a:t> x </a:t>
            </a:r>
            <a:r>
              <a:rPr lang="pt-BR" dirty="0" err="1"/>
              <a:t>disease</a:t>
            </a:r>
            <a:endParaRPr lang="pt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E678BD3-59C3-42FE-B075-781D80144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35608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1031</TotalTime>
  <Words>436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Franklin Gothic Book</vt:lpstr>
      <vt:lpstr>Cortar</vt:lpstr>
      <vt:lpstr>HOMEOPATIA e sus</vt:lpstr>
      <vt:lpstr>HOMEOPATIA</vt:lpstr>
      <vt:lpstr>PREVENÇÕES</vt:lpstr>
      <vt:lpstr>INSERÇÃO no SUS</vt:lpstr>
      <vt:lpstr>INSERÇÃO no SUS</vt:lpstr>
      <vt:lpstr>Considerando</vt:lpstr>
      <vt:lpstr>Equipe de saúde da família</vt:lpstr>
      <vt:lpstr>Equipe de saúde da família Homeopatia</vt:lpstr>
      <vt:lpstr>Ilness x disease</vt:lpstr>
      <vt:lpstr>RACIONALIDADES MÉDICAS </vt:lpstr>
      <vt:lpstr>Possibilidades...</vt:lpstr>
      <vt:lpstr>   UBUNTU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HOMEOPATIA</dc:title>
  <dc:creator>João Marcio Berto</dc:creator>
  <cp:lastModifiedBy>Ariovaldo Ribeiro Filho</cp:lastModifiedBy>
  <cp:revision>3</cp:revision>
  <dcterms:created xsi:type="dcterms:W3CDTF">2021-09-29T13:02:00Z</dcterms:created>
  <dcterms:modified xsi:type="dcterms:W3CDTF">2022-04-11T15:53:12Z</dcterms:modified>
</cp:coreProperties>
</file>